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6"/>
  </p:notesMasterIdLst>
  <p:handoutMasterIdLst>
    <p:handoutMasterId r:id="rId17"/>
  </p:handoutMasterIdLst>
  <p:sldIdLst>
    <p:sldId id="384" r:id="rId2"/>
    <p:sldId id="388" r:id="rId3"/>
    <p:sldId id="410" r:id="rId4"/>
    <p:sldId id="407" r:id="rId5"/>
    <p:sldId id="408" r:id="rId6"/>
    <p:sldId id="394" r:id="rId7"/>
    <p:sldId id="413" r:id="rId8"/>
    <p:sldId id="399" r:id="rId9"/>
    <p:sldId id="416" r:id="rId10"/>
    <p:sldId id="402" r:id="rId11"/>
    <p:sldId id="403" r:id="rId12"/>
    <p:sldId id="414" r:id="rId13"/>
    <p:sldId id="411" r:id="rId14"/>
    <p:sldId id="415" r:id="rId15"/>
  </p:sldIdLst>
  <p:sldSz cx="9144000" cy="5143500" type="screen16x9"/>
  <p:notesSz cx="6845300" cy="9396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CC"/>
    <a:srgbClr val="DEF1DE"/>
    <a:srgbClr val="000099"/>
    <a:srgbClr val="0000CC"/>
    <a:srgbClr val="A4001D"/>
    <a:srgbClr val="A40508"/>
    <a:srgbClr val="A50021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19" autoAdjust="0"/>
    <p:restoredTop sz="78305" autoAdjust="0"/>
  </p:normalViewPr>
  <p:slideViewPr>
    <p:cSldViewPr>
      <p:cViewPr>
        <p:scale>
          <a:sx n="100" d="100"/>
          <a:sy n="100" d="100"/>
        </p:scale>
        <p:origin x="-976" y="-8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2" d="100"/>
          <a:sy n="62" d="100"/>
        </p:scale>
        <p:origin x="-2224" y="-112"/>
      </p:cViewPr>
      <p:guideLst>
        <p:guide orient="horz" pos="2959"/>
        <p:guide pos="215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</a:defRPr>
            </a:lvl1pPr>
          </a:lstStyle>
          <a:p>
            <a:fld id="{8A029216-D615-3945-A1F3-D96FC886DA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72630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8263" y="0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0513" y="704850"/>
            <a:ext cx="6264275" cy="35242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08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2813" y="4464050"/>
            <a:ext cx="5019675" cy="422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08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26513"/>
            <a:ext cx="296703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8263" y="8926513"/>
            <a:ext cx="296703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B9031F-EB71-7642-8F3C-6FDC1408C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73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8EF387A-3E9B-974F-BE09-FF3123AB2DEB}" type="slidenum">
              <a:rPr lang="en-US" sz="1200">
                <a:solidFill>
                  <a:srgbClr val="000000"/>
                </a:solidFill>
              </a:rPr>
              <a:pPr eaLnBrk="1" hangingPunct="1"/>
              <a:t>6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7344F-82A5-1A4C-9ACB-C5F81039E319}" type="slidenum">
              <a:rPr lang="en-US">
                <a:ea typeface="ＭＳ Ｐゴシック" pitchFamily="-106" charset="-128"/>
                <a:cs typeface="ＭＳ Ｐゴシック" pitchFamily="-106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>
              <a:ea typeface="ＭＳ Ｐゴシック" pitchFamily="-106" charset="-128"/>
              <a:cs typeface="ＭＳ Ｐゴシック" pitchFamily="-106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885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88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F64D5B08-EA47-AC41-86A6-A2DCE0593D68}" type="slidenum">
              <a:rPr lang="en-US" sz="1200"/>
              <a:pPr eaLnBrk="1" hangingPunct="1"/>
              <a:t>8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49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49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63142E8C-B3F4-CE44-AB38-F03AE219B10F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BB3285A8-A1B7-5A42-9EFD-7ACD5E0D5765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426E6E50-DDC5-7B4F-9BB5-DFF9A02FA597}" type="slidenum">
              <a:rPr lang="en-US" sz="1200"/>
              <a:pPr eaLnBrk="1" hangingPunct="1"/>
              <a:t>12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426E6E50-DDC5-7B4F-9BB5-DFF9A02FA597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eaLnBrk="1" hangingPunct="1"/>
            <a:fld id="{E69DF897-5E92-F241-9A21-E64EA536231D}" type="slidenum">
              <a:rPr lang="en-US" sz="1200"/>
              <a:pPr eaLnBrk="1" hangingPunct="1"/>
              <a:t>14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90513" y="704850"/>
            <a:ext cx="6264275" cy="352425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1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83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081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300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77066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7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6176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7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134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275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8628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278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127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046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A4001D"/>
                </a:solidFill>
                <a:latin typeface="+mn-lt"/>
              </a:rPr>
              <a:t>Dan Jurafsky</a:t>
            </a:r>
            <a:endParaRPr lang="en-US" sz="1100" dirty="0">
              <a:solidFill>
                <a:srgbClr val="A4001D"/>
              </a:solidFill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1" r:id="rId13"/>
    <p:sldLayoutId id="2147483712" r:id="rId14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Introduction to NLP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What is Natural </a:t>
            </a:r>
            <a:r>
              <a:rPr lang="en-US" smtClean="0">
                <a:latin typeface="Lucida Sans" charset="0"/>
                <a:ea typeface="ＭＳ Ｐゴシック" charset="0"/>
                <a:cs typeface="ＭＳ Ｐゴシック" charset="0"/>
              </a:rPr>
              <a:t>Language Processing?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17201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81000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93428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0043" y="1200150"/>
            <a:ext cx="2657974" cy="430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200" b="1" dirty="0">
                <a:latin typeface="Calibri"/>
                <a:cs typeface="Calibri"/>
              </a:rPr>
              <a:t>non-standard English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3570" y="1633160"/>
            <a:ext cx="2895600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500" dirty="0">
                <a:latin typeface="Calibri"/>
                <a:cs typeface="Calibri"/>
              </a:rPr>
              <a:t>Great job @</a:t>
            </a:r>
            <a:r>
              <a:rPr lang="en-US" sz="1500" dirty="0" err="1">
                <a:latin typeface="Calibri"/>
                <a:cs typeface="Calibri"/>
              </a:rPr>
              <a:t>justinbieber</a:t>
            </a:r>
            <a:r>
              <a:rPr lang="en-US" sz="1500" dirty="0">
                <a:latin typeface="Calibri"/>
                <a:cs typeface="Calibri"/>
              </a:rPr>
              <a:t>! Were SOO PROUD of what </a:t>
            </a:r>
            <a:r>
              <a:rPr lang="en-US" sz="1500" dirty="0" err="1">
                <a:latin typeface="Calibri"/>
                <a:cs typeface="Calibri"/>
              </a:rPr>
              <a:t>youve</a:t>
            </a:r>
            <a:r>
              <a:rPr lang="en-US" sz="1500" dirty="0">
                <a:latin typeface="Calibri"/>
                <a:cs typeface="Calibri"/>
              </a:rPr>
              <a:t> accomplished! U taught us 2 #</a:t>
            </a:r>
            <a:r>
              <a:rPr lang="en-US" sz="1500" dirty="0" err="1">
                <a:latin typeface="Calibri"/>
                <a:cs typeface="Calibri"/>
              </a:rPr>
              <a:t>neversaynever</a:t>
            </a:r>
            <a:r>
              <a:rPr lang="en-US" sz="1500" dirty="0">
                <a:latin typeface="Calibri"/>
                <a:cs typeface="Calibri"/>
              </a:rPr>
              <a:t> &amp; you yourself should never give up either♥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76600" y="1195685"/>
            <a:ext cx="278183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segmentation issues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6149340" y="1270978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61382" y="1200150"/>
            <a:ext cx="1039618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idioms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49340" y="1759744"/>
            <a:ext cx="27660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dark horse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get cold feet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lose face</a:t>
            </a:r>
          </a:p>
          <a:p>
            <a:pPr algn="ctr">
              <a:defRPr/>
            </a:pPr>
            <a:r>
              <a:rPr lang="en-US" sz="1600" dirty="0">
                <a:latin typeface="Calibri"/>
                <a:cs typeface="Calibri"/>
              </a:rPr>
              <a:t>throw in the towel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81000" y="3025899"/>
            <a:ext cx="2766060" cy="16032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5879" y="2948285"/>
            <a:ext cx="1628721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neologisms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420158"/>
            <a:ext cx="276606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600" dirty="0" err="1">
                <a:latin typeface="Calibri"/>
                <a:cs typeface="Calibri"/>
              </a:rPr>
              <a:t>unfriend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dirty="0" err="1" smtClean="0">
                <a:latin typeface="Calibri"/>
                <a:cs typeface="Calibri"/>
              </a:rPr>
              <a:t>Retweet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r>
              <a:rPr lang="en-US" sz="1600" dirty="0" err="1">
                <a:latin typeface="Calibri"/>
                <a:cs typeface="Calibri"/>
              </a:rPr>
              <a:t>b</a:t>
            </a:r>
            <a:r>
              <a:rPr lang="en-US" sz="1600" dirty="0" err="1" smtClean="0">
                <a:latin typeface="Calibri"/>
                <a:cs typeface="Calibri"/>
              </a:rPr>
              <a:t>romance</a:t>
            </a:r>
            <a:endParaRPr lang="en-US" sz="1600" dirty="0">
              <a:latin typeface="Calibri"/>
              <a:cs typeface="Calibri"/>
            </a:endParaRPr>
          </a:p>
          <a:p>
            <a:pPr algn="ctr">
              <a:defRPr/>
            </a:pPr>
            <a:endParaRPr lang="en-US" sz="1600" dirty="0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149340" y="3011044"/>
            <a:ext cx="2766060" cy="1605572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248400" y="2897535"/>
            <a:ext cx="2396144" cy="41969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tricky entity names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48400" y="3462121"/>
            <a:ext cx="2805430" cy="9079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defRPr/>
            </a:pPr>
            <a:r>
              <a:rPr lang="en-US" sz="1600" dirty="0" smtClean="0">
                <a:latin typeface="Calibri"/>
                <a:cs typeface="Calibri"/>
              </a:rPr>
              <a:t>Where </a:t>
            </a:r>
            <a:r>
              <a:rPr lang="en-US" sz="1600" dirty="0">
                <a:latin typeface="Calibri"/>
                <a:cs typeface="Calibri"/>
              </a:rPr>
              <a:t>is </a:t>
            </a:r>
            <a:r>
              <a:rPr lang="en-US" sz="1600" i="1" dirty="0">
                <a:latin typeface="Calibri"/>
                <a:cs typeface="Calibri"/>
              </a:rPr>
              <a:t>A Bug’s Life</a:t>
            </a:r>
            <a:r>
              <a:rPr lang="en-US" sz="1600" dirty="0">
                <a:latin typeface="Calibri"/>
                <a:cs typeface="Calibri"/>
              </a:rPr>
              <a:t> playing …</a:t>
            </a:r>
            <a:endParaRPr lang="en-US" sz="1600" i="1" dirty="0">
              <a:latin typeface="Calibri"/>
              <a:cs typeface="Calibri"/>
            </a:endParaRPr>
          </a:p>
          <a:p>
            <a:pPr>
              <a:spcBef>
                <a:spcPts val="300"/>
              </a:spcBef>
              <a:defRPr/>
            </a:pPr>
            <a:r>
              <a:rPr lang="en-US" sz="1600" i="1" dirty="0" smtClean="0">
                <a:latin typeface="Calibri"/>
                <a:cs typeface="Calibri"/>
              </a:rPr>
              <a:t>Let </a:t>
            </a:r>
            <a:r>
              <a:rPr lang="en-US" sz="1600" i="1" dirty="0">
                <a:latin typeface="Calibri"/>
                <a:cs typeface="Calibri"/>
              </a:rPr>
              <a:t>It Be</a:t>
            </a:r>
            <a:r>
              <a:rPr lang="en-US" sz="1600" dirty="0">
                <a:latin typeface="Calibri"/>
                <a:cs typeface="Calibri"/>
              </a:rPr>
              <a:t> was recorded </a:t>
            </a:r>
            <a:r>
              <a:rPr lang="en-US" sz="1600" dirty="0" smtClean="0">
                <a:latin typeface="Calibri"/>
                <a:cs typeface="Calibri"/>
              </a:rPr>
              <a:t>…</a:t>
            </a:r>
          </a:p>
          <a:p>
            <a:pPr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… a mutation on the </a:t>
            </a:r>
            <a:r>
              <a:rPr lang="en-US" sz="1600" i="1" dirty="0">
                <a:latin typeface="Calibri"/>
                <a:cs typeface="Calibri"/>
              </a:rPr>
              <a:t>for</a:t>
            </a:r>
            <a:r>
              <a:rPr lang="en-US" sz="1600" dirty="0">
                <a:latin typeface="Calibri"/>
                <a:cs typeface="Calibri"/>
              </a:rPr>
              <a:t> gene </a:t>
            </a:r>
            <a:r>
              <a:rPr lang="en-US" sz="1600" dirty="0" smtClean="0">
                <a:latin typeface="Calibri"/>
                <a:cs typeface="Calibri"/>
              </a:rPr>
              <a:t>…</a:t>
            </a:r>
            <a:endParaRPr lang="en-US" sz="1600" i="1" dirty="0">
              <a:latin typeface="Calibri"/>
              <a:cs typeface="Calibri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329940" y="2997323"/>
            <a:ext cx="2766060" cy="160325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4400">
              <a:latin typeface="Calibri"/>
              <a:cs typeface="Calibri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81400" y="2900740"/>
            <a:ext cx="240342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latin typeface="Calibri"/>
                <a:cs typeface="Calibri"/>
              </a:rPr>
              <a:t>world knowledge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29940" y="3474927"/>
            <a:ext cx="2766060" cy="62324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Mary and Sue are sisters.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600" dirty="0">
                <a:latin typeface="Calibri"/>
                <a:cs typeface="Calibri"/>
              </a:rPr>
              <a:t>Mary and Sue are mothers.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609600" y="4674880"/>
            <a:ext cx="38075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</a:rPr>
              <a:t>But that’s what makes it fun!</a:t>
            </a:r>
          </a:p>
        </p:txBody>
      </p:sp>
      <p:grpSp>
        <p:nvGrpSpPr>
          <p:cNvPr id="83999" name="Group 80"/>
          <p:cNvGrpSpPr>
            <a:grpSpLocks/>
          </p:cNvGrpSpPr>
          <p:nvPr/>
        </p:nvGrpSpPr>
        <p:grpSpPr bwMode="auto">
          <a:xfrm>
            <a:off x="3288695" y="1937960"/>
            <a:ext cx="2755295" cy="533400"/>
            <a:chOff x="3686175" y="2535809"/>
            <a:chExt cx="1774825" cy="337261"/>
          </a:xfrm>
        </p:grpSpPr>
        <p:sp>
          <p:nvSpPr>
            <p:cNvPr id="69" name="Rectangle 68"/>
            <p:cNvSpPr/>
            <p:nvPr/>
          </p:nvSpPr>
          <p:spPr>
            <a:xfrm>
              <a:off x="3686175" y="2535809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897307" y="2535809"/>
              <a:ext cx="23752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4159901" y="2535809"/>
              <a:ext cx="49352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678494" y="2535809"/>
              <a:ext cx="32857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029500" y="2535809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3686175" y="2727808"/>
              <a:ext cx="182101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3897307" y="2727808"/>
              <a:ext cx="484283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>
              <a:off x="4413259" y="2727808"/>
              <a:ext cx="593808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5029500" y="2727808"/>
              <a:ext cx="431500" cy="145262"/>
            </a:xfrm>
            <a:prstGeom prst="rect">
              <a:avLst/>
            </a:prstGeom>
            <a:solidFill>
              <a:srgbClr val="7A9FE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4400">
                <a:latin typeface="Calibri"/>
                <a:cs typeface="Calibri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212495" y="1885950"/>
            <a:ext cx="2895600" cy="609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defRPr/>
            </a:pPr>
            <a:r>
              <a:rPr lang="en-US" sz="1500" dirty="0">
                <a:latin typeface="Calibri"/>
                <a:cs typeface="Calibri"/>
              </a:rPr>
              <a:t>the New York-New Haven Railroad</a:t>
            </a:r>
          </a:p>
          <a:p>
            <a:pPr algn="ctr">
              <a:spcBef>
                <a:spcPts val="300"/>
              </a:spcBef>
              <a:defRPr/>
            </a:pPr>
            <a:r>
              <a:rPr lang="en-US" sz="1500" dirty="0">
                <a:latin typeface="Calibri"/>
                <a:cs typeface="Calibri"/>
              </a:rPr>
              <a:t>the New York-New Haven Railroad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620000" cy="742950"/>
          </a:xfrm>
        </p:spPr>
        <p:txBody>
          <a:bodyPr/>
          <a:lstStyle/>
          <a:p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Why </a:t>
            </a: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else is </a:t>
            </a:r>
            <a:r>
              <a:rPr lang="en-US" dirty="0">
                <a:latin typeface="Lucida Sans" charset="0"/>
                <a:ea typeface="ＭＳ Ｐゴシック" charset="0"/>
                <a:cs typeface="ＭＳ Ｐゴシック" charset="0"/>
              </a:rPr>
              <a:t>natural language understanding difficult?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737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Making progress on this problem…</a:t>
            </a:r>
            <a:endParaRPr lang="en-US"/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task is difficult!  What tools do we need?</a:t>
            </a:r>
          </a:p>
          <a:p>
            <a:pPr lvl="1"/>
            <a:r>
              <a:rPr lang="en-US" dirty="0" smtClean="0"/>
              <a:t>Knowledge about language</a:t>
            </a:r>
          </a:p>
          <a:p>
            <a:pPr lvl="1"/>
            <a:r>
              <a:rPr lang="en-US" dirty="0" smtClean="0"/>
              <a:t>Knowledge about the world</a:t>
            </a:r>
          </a:p>
          <a:p>
            <a:pPr lvl="1"/>
            <a:r>
              <a:rPr lang="en-US" dirty="0" smtClean="0"/>
              <a:t>A way to combine knowledge sources</a:t>
            </a:r>
          </a:p>
          <a:p>
            <a:r>
              <a:rPr lang="en-US" dirty="0" smtClean="0"/>
              <a:t>How we generally do this:</a:t>
            </a:r>
            <a:endParaRPr lang="en-US" altLang="ja-JP" dirty="0" smtClean="0"/>
          </a:p>
          <a:p>
            <a:pPr lvl="1"/>
            <a:r>
              <a:rPr lang="en-US" dirty="0" smtClean="0"/>
              <a:t>probabilistic models built from language data</a:t>
            </a:r>
          </a:p>
          <a:p>
            <a:pPr lvl="2"/>
            <a:r>
              <a:rPr lang="en-US" dirty="0" smtClean="0"/>
              <a:t>P(“</a:t>
            </a:r>
            <a:r>
              <a:rPr lang="en-US" altLang="ja-JP" dirty="0" err="1" smtClean="0"/>
              <a:t>maison</a:t>
            </a:r>
            <a:r>
              <a:rPr lang="en-US" altLang="ja-JP" dirty="0" smtClean="0"/>
              <a:t>” </a:t>
            </a:r>
            <a:r>
              <a:rPr lang="en-US" altLang="ja-JP" dirty="0" smtClean="0">
                <a:sym typeface="Symbol" charset="0"/>
              </a:rPr>
              <a:t> “house”)   </a:t>
            </a:r>
            <a:r>
              <a:rPr lang="en-US" altLang="ja-JP" dirty="0" smtClean="0">
                <a:solidFill>
                  <a:srgbClr val="008000"/>
                </a:solidFill>
                <a:sym typeface="Symbol" charset="0"/>
              </a:rPr>
              <a:t>high</a:t>
            </a:r>
          </a:p>
          <a:p>
            <a:pPr lvl="2"/>
            <a:r>
              <a:rPr lang="en-US" dirty="0" smtClean="0">
                <a:sym typeface="Symbol" charset="0"/>
              </a:rPr>
              <a:t>P(“</a:t>
            </a:r>
            <a:r>
              <a:rPr lang="en-US" altLang="ja-JP" dirty="0" err="1" smtClean="0">
                <a:sym typeface="Symbol" charset="0"/>
              </a:rPr>
              <a:t>L’avocat</a:t>
            </a:r>
            <a:r>
              <a:rPr lang="en-US" altLang="ja-JP" dirty="0" smtClean="0">
                <a:sym typeface="Symbol" charset="0"/>
              </a:rPr>
              <a:t> </a:t>
            </a:r>
            <a:r>
              <a:rPr lang="en-US" altLang="ja-JP" dirty="0" err="1" smtClean="0">
                <a:sym typeface="Symbol" charset="0"/>
              </a:rPr>
              <a:t>général</a:t>
            </a:r>
            <a:r>
              <a:rPr lang="en-US" altLang="ja-JP" dirty="0" smtClean="0">
                <a:sym typeface="Symbol" charset="0"/>
              </a:rPr>
              <a:t>”  “the general avocado”)   </a:t>
            </a:r>
            <a:r>
              <a:rPr lang="en-US" altLang="ja-JP" dirty="0" smtClean="0">
                <a:solidFill>
                  <a:srgbClr val="008000"/>
                </a:solidFill>
                <a:sym typeface="Symbol" charset="0"/>
              </a:rPr>
              <a:t>low</a:t>
            </a:r>
            <a:endParaRPr lang="en-US" altLang="ja-JP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Luckily, rough text features can often do half the job</a:t>
            </a:r>
            <a:r>
              <a:rPr lang="en-US" altLang="ja-JP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9986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This class</a:t>
            </a:r>
            <a:endParaRPr lang="en-US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Teaches key theory and methods for statistical NLP:</a:t>
            </a:r>
          </a:p>
          <a:p>
            <a:pPr lvl="1"/>
            <a:r>
              <a:rPr lang="en-US" sz="1800" dirty="0" smtClean="0"/>
              <a:t>Viterbi</a:t>
            </a:r>
          </a:p>
          <a:p>
            <a:pPr lvl="1"/>
            <a:r>
              <a:rPr lang="fr-FR" sz="1800" dirty="0" smtClean="0"/>
              <a:t>Naï</a:t>
            </a:r>
            <a:r>
              <a:rPr lang="en-US" sz="1800" dirty="0" err="1" smtClean="0"/>
              <a:t>ve</a:t>
            </a:r>
            <a:r>
              <a:rPr lang="en-US" sz="1800" dirty="0" smtClean="0"/>
              <a:t> Bayes, </a:t>
            </a:r>
            <a:r>
              <a:rPr lang="en-US" sz="1800" dirty="0" err="1" smtClean="0"/>
              <a:t>Maxent</a:t>
            </a:r>
            <a:r>
              <a:rPr lang="en-US" sz="1800" dirty="0"/>
              <a:t> </a:t>
            </a:r>
            <a:r>
              <a:rPr lang="en-US" sz="1800" dirty="0" smtClean="0"/>
              <a:t>classifiers</a:t>
            </a:r>
          </a:p>
          <a:p>
            <a:pPr lvl="1"/>
            <a:r>
              <a:rPr lang="en-US" sz="1800" dirty="0" smtClean="0"/>
              <a:t>N-gram language modeling</a:t>
            </a:r>
          </a:p>
          <a:p>
            <a:pPr lvl="1"/>
            <a:r>
              <a:rPr lang="en-US" sz="1800" dirty="0" smtClean="0"/>
              <a:t>Statistical Parsing</a:t>
            </a:r>
          </a:p>
          <a:p>
            <a:pPr lvl="1"/>
            <a:r>
              <a:rPr lang="en-US" sz="1800" dirty="0" smtClean="0"/>
              <a:t>Inverted index, </a:t>
            </a:r>
            <a:r>
              <a:rPr lang="en-US" sz="1800" dirty="0" err="1" smtClean="0"/>
              <a:t>tf-idf</a:t>
            </a:r>
            <a:r>
              <a:rPr lang="en-US" sz="1800" dirty="0" smtClean="0"/>
              <a:t>,  vector models of meaning</a:t>
            </a:r>
          </a:p>
          <a:p>
            <a:r>
              <a:rPr lang="en-US" sz="2000" dirty="0" smtClean="0"/>
              <a:t>For practical, robust real-world applications</a:t>
            </a:r>
          </a:p>
          <a:p>
            <a:pPr lvl="1"/>
            <a:r>
              <a:rPr lang="en-US" sz="1800" dirty="0" smtClean="0"/>
              <a:t>Information extraction</a:t>
            </a:r>
          </a:p>
          <a:p>
            <a:pPr lvl="1"/>
            <a:r>
              <a:rPr lang="en-US" sz="1800" dirty="0" smtClean="0"/>
              <a:t>Spelling correction</a:t>
            </a:r>
          </a:p>
          <a:p>
            <a:pPr lvl="1"/>
            <a:r>
              <a:rPr lang="en-US" sz="1800" dirty="0" smtClean="0"/>
              <a:t>Information retrieval</a:t>
            </a:r>
          </a:p>
          <a:p>
            <a:pPr lvl="1"/>
            <a:r>
              <a:rPr lang="en-US" sz="1800" dirty="0" smtClean="0"/>
              <a:t>Sentiment analysis</a:t>
            </a:r>
          </a:p>
        </p:txBody>
      </p:sp>
    </p:spTree>
    <p:extLst>
      <p:ext uri="{BB962C8B-B14F-4D97-AF65-F5344CB8AC3E}">
        <p14:creationId xmlns:p14="http://schemas.microsoft.com/office/powerpoint/2010/main" val="267178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Skills you’ll need</a:t>
            </a:r>
            <a:endParaRPr lang="en-US" dirty="0"/>
          </a:p>
        </p:txBody>
      </p:sp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Simple linear algebra (vectors, matrices)</a:t>
            </a:r>
          </a:p>
          <a:p>
            <a:r>
              <a:rPr lang="en-US" sz="2800" dirty="0" smtClean="0"/>
              <a:t>Basic </a:t>
            </a:r>
            <a:r>
              <a:rPr lang="en-US" sz="2800" dirty="0"/>
              <a:t>probability theory</a:t>
            </a:r>
          </a:p>
          <a:p>
            <a:r>
              <a:rPr lang="en-US" sz="2800" smtClean="0"/>
              <a:t>Java or </a:t>
            </a:r>
            <a:r>
              <a:rPr lang="en-US" sz="2800" dirty="0" smtClean="0"/>
              <a:t>Python programming</a:t>
            </a:r>
          </a:p>
          <a:p>
            <a:pPr lvl="1"/>
            <a:r>
              <a:rPr lang="en-US" sz="2400" dirty="0" smtClean="0"/>
              <a:t>Weekly programming assignments</a:t>
            </a:r>
          </a:p>
        </p:txBody>
      </p:sp>
    </p:spTree>
    <p:extLst>
      <p:ext uri="{BB962C8B-B14F-4D97-AF65-F5344CB8AC3E}">
        <p14:creationId xmlns:p14="http://schemas.microsoft.com/office/powerpoint/2010/main" val="2097681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572000" y="438150"/>
            <a:ext cx="3890964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Introduction to NLP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What is Natural </a:t>
            </a:r>
            <a:r>
              <a:rPr lang="en-US" smtClean="0">
                <a:latin typeface="Lucida Sans" charset="0"/>
                <a:ea typeface="ＭＳ Ｐゴシック" charset="0"/>
                <a:cs typeface="ＭＳ Ｐゴシック" charset="0"/>
              </a:rPr>
              <a:t>Language Processing?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61418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Answering: IBM’s </a:t>
            </a:r>
            <a:r>
              <a:rPr lang="en-US" dirty="0"/>
              <a:t>Watson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534400" cy="3333750"/>
          </a:xfrm>
        </p:spPr>
        <p:txBody>
          <a:bodyPr/>
          <a:lstStyle/>
          <a:p>
            <a:r>
              <a:rPr lang="en-US" dirty="0" smtClean="0"/>
              <a:t>Won Jeopardy</a:t>
            </a:r>
            <a:r>
              <a:rPr lang="en-US" dirty="0"/>
              <a:t> </a:t>
            </a:r>
            <a:r>
              <a:rPr lang="en-US" dirty="0" smtClean="0"/>
              <a:t>on February 16</a:t>
            </a:r>
            <a:r>
              <a:rPr lang="en-US" dirty="0"/>
              <a:t>, 2011</a:t>
            </a:r>
            <a:r>
              <a:rPr lang="en-US" dirty="0" smtClean="0"/>
              <a:t>!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547809-17FD-2840-9239-CDF5B11C5F8C}" type="slidenum">
              <a:rPr lang="en-US"/>
              <a:pPr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381000" y="2038350"/>
            <a:ext cx="5257800" cy="2008598"/>
          </a:xfrm>
          <a:prstGeom prst="rect">
            <a:avLst/>
          </a:prstGeom>
          <a:solidFill>
            <a:srgbClr val="000099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WILLIAM </a:t>
            </a:r>
            <a:r>
              <a:rPr lang="en-US" sz="2000" dirty="0" smtClean="0">
                <a:solidFill>
                  <a:schemeClr val="bg1"/>
                </a:solidFill>
              </a:rPr>
              <a:t>WILKINSON’S 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“AN ACCOUNT OF THE PRINCIPALITIES OF</a:t>
            </a:r>
            <a:br>
              <a:rPr lang="en-US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WALLACHIA AND MOLDOVIA”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INSPIRED THIS </a:t>
            </a:r>
            <a:r>
              <a:rPr lang="en-US" sz="2000" dirty="0" smtClean="0">
                <a:solidFill>
                  <a:schemeClr val="bg1"/>
                </a:solidFill>
              </a:rPr>
              <a:t>AUTHOR’S</a:t>
            </a:r>
            <a:endParaRPr lang="en-US" sz="2000" dirty="0">
              <a:solidFill>
                <a:schemeClr val="bg1"/>
              </a:solidFill>
            </a:endParaRP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MOST FAMOUS NOVEL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0" y="2795885"/>
            <a:ext cx="1729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Bram Stoker</a:t>
            </a:r>
            <a:endParaRPr lang="en-US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5943600" y="2800350"/>
            <a:ext cx="1143000" cy="533400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0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Extraction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Subject: </a:t>
            </a:r>
            <a:r>
              <a:rPr lang="en-US" b="1" dirty="0" smtClean="0"/>
              <a:t>curriculum meeting</a:t>
            </a:r>
          </a:p>
          <a:p>
            <a:pPr marL="0" indent="0">
              <a:buNone/>
            </a:pPr>
            <a:r>
              <a:rPr lang="en-US" dirty="0" smtClean="0"/>
              <a:t>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 Date: </a:t>
            </a:r>
            <a:r>
              <a:rPr lang="en-US" dirty="0" smtClean="0"/>
              <a:t>January 15, 2012</a:t>
            </a:r>
          </a:p>
          <a:p>
            <a:pPr marL="0" indent="0" algn="ctr">
              <a:buNone/>
            </a:pPr>
            <a:r>
              <a:rPr lang="en-US" dirty="0" smtClean="0"/>
              <a:t>         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To: </a:t>
            </a:r>
            <a:r>
              <a:rPr lang="en-US" dirty="0" smtClean="0"/>
              <a:t>Dan Jurafsky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Hi Dan, we’ve now scheduled the curriculum meeting.</a:t>
            </a:r>
          </a:p>
          <a:p>
            <a:pPr marL="0" indent="0">
              <a:buNone/>
            </a:pPr>
            <a:r>
              <a:rPr lang="en-US" dirty="0" smtClean="0"/>
              <a:t>It will be in Gates 159 tomorrow from 10:00-11:30.</a:t>
            </a:r>
          </a:p>
          <a:p>
            <a:pPr marL="0" indent="0">
              <a:buNone/>
            </a:pPr>
            <a:r>
              <a:rPr lang="en-US" dirty="0" smtClean="0"/>
              <a:t>-Chris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3</a:t>
            </a:fld>
            <a:endParaRPr lang="en-US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381000" y="2724150"/>
            <a:ext cx="8534400" cy="0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bg1">
                <a:lumMod val="6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 bwMode="auto">
          <a:xfrm>
            <a:off x="1766112" y="3562350"/>
            <a:ext cx="5029200" cy="457200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ysDash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9" name="Action Button: Forward or Next 8">
            <a:hlinkClick r:id="" action="ppaction://hlinkshowjump?jump=nextslide" highlightClick="1"/>
          </p:cNvPr>
          <p:cNvSpPr/>
          <p:nvPr/>
        </p:nvSpPr>
        <p:spPr bwMode="auto">
          <a:xfrm rot="5400000">
            <a:off x="6781800" y="3790950"/>
            <a:ext cx="304800" cy="304800"/>
          </a:xfrm>
          <a:prstGeom prst="actionButtonForwardNext">
            <a:avLst/>
          </a:prstGeom>
          <a:solidFill>
            <a:schemeClr val="accent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3276600" y="4019550"/>
            <a:ext cx="4495800" cy="533400"/>
          </a:xfrm>
          <a:prstGeom prst="round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Lucida Sans" pitchFamily="-65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200400" y="4095750"/>
            <a:ext cx="4495800" cy="381000"/>
          </a:xfrm>
          <a:prstGeom prst="rect">
            <a:avLst/>
          </a:prstGeom>
          <a:solidFill>
            <a:srgbClr val="0000CC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chemeClr val="bg1"/>
                </a:solidFill>
                <a:latin typeface="Lucida Sans" pitchFamily="-65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Lucida Sans" pitchFamily="-65" charset="0"/>
              </a:rPr>
              <a:t>Create new Calendar entry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ucida Sans" pitchFamily="-65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5410200" y="590550"/>
            <a:ext cx="3733800" cy="2209800"/>
          </a:xfrm>
          <a:prstGeom prst="roundRect">
            <a:avLst/>
          </a:prstGeom>
          <a:solidFill>
            <a:schemeClr val="bg2">
              <a:lumMod val="75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Event:  </a:t>
            </a:r>
            <a:r>
              <a:rPr lang="en-US" dirty="0" smtClean="0">
                <a:latin typeface="Lucida Sans" pitchFamily="-65" charset="0"/>
              </a:rPr>
              <a:t>Curriculum </a:t>
            </a:r>
            <a:r>
              <a:rPr lang="en-US" dirty="0" err="1" smtClean="0">
                <a:latin typeface="Lucida Sans" pitchFamily="-65" charset="0"/>
              </a:rPr>
              <a:t>mtg</a:t>
            </a:r>
            <a:endParaRPr lang="en-US" dirty="0" smtClean="0">
              <a:latin typeface="Lucida Sans" pitchFamily="-65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Date:  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Lucida Sans" pitchFamily="-65" charset="0"/>
              </a:rPr>
              <a:t>Jan-16-2012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Start</a:t>
            </a:r>
            <a:r>
              <a:rPr lang="en-US" dirty="0" smtClean="0">
                <a:solidFill>
                  <a:srgbClr val="7F7F7F"/>
                </a:solidFill>
                <a:latin typeface="Lucida Sans" pitchFamily="-65" charset="0"/>
              </a:rPr>
              <a:t>:</a:t>
            </a:r>
            <a:r>
              <a:rPr lang="en-US" dirty="0" smtClean="0">
                <a:latin typeface="Lucida Sans" pitchFamily="-65" charset="0"/>
              </a:rPr>
              <a:t>   10:00am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End: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Lucida Sans" pitchFamily="-65" charset="0"/>
              </a:rPr>
              <a:t>    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Lucida Sans" pitchFamily="-65" charset="0"/>
              </a:rPr>
              <a:t>11:30am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Where</a:t>
            </a:r>
            <a:r>
              <a:rPr lang="en-US" baseline="0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: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  <a:latin typeface="Lucida Sans" pitchFamily="-65" charset="0"/>
              </a:rPr>
              <a:t> </a:t>
            </a:r>
            <a:r>
              <a:rPr lang="en-US" dirty="0" smtClean="0">
                <a:latin typeface="Lucida Sans" pitchFamily="-65" charset="0"/>
              </a:rPr>
              <a:t>Gates 159</a:t>
            </a:r>
            <a:endParaRPr kumimoji="0" lang="en-US" sz="2400" b="0" i="0" u="none" strike="noStrike" cap="none" normalizeH="0" baseline="0" dirty="0">
              <a:ln>
                <a:noFill/>
              </a:ln>
              <a:effectLst/>
              <a:latin typeface="Lucida Sans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390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371600" y="57150"/>
            <a:ext cx="7772400" cy="742950"/>
          </a:xfrm>
        </p:spPr>
        <p:txBody>
          <a:bodyPr/>
          <a:lstStyle/>
          <a:p>
            <a:r>
              <a:rPr lang="en-US" dirty="0"/>
              <a:t>Information Extraction </a:t>
            </a:r>
            <a:r>
              <a:rPr lang="en-US" dirty="0" smtClean="0"/>
              <a:t>&amp; Sentiment </a:t>
            </a:r>
            <a:r>
              <a:rPr lang="en-US" dirty="0"/>
              <a:t>Analysis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90600" y="2973751"/>
            <a:ext cx="8153400" cy="2152650"/>
          </a:xfrm>
        </p:spPr>
        <p:txBody>
          <a:bodyPr/>
          <a:lstStyle/>
          <a:p>
            <a:r>
              <a:rPr lang="en-US" dirty="0" smtClean="0"/>
              <a:t>nice </a:t>
            </a:r>
            <a:r>
              <a:rPr lang="en-US" dirty="0"/>
              <a:t>and compact to carry! </a:t>
            </a:r>
            <a:endParaRPr lang="en-US" dirty="0" smtClean="0"/>
          </a:p>
          <a:p>
            <a:r>
              <a:rPr lang="en-US" dirty="0"/>
              <a:t>since the camera is small and light, I won't need to carry around those heavy, bulky professional cameras either! </a:t>
            </a:r>
          </a:p>
          <a:p>
            <a:r>
              <a:rPr lang="en-US" dirty="0" smtClean="0"/>
              <a:t>the </a:t>
            </a:r>
            <a:r>
              <a:rPr lang="en-US" dirty="0"/>
              <a:t>camera feels flimsy, is plastic and very light in weight you have to be very delicate in the handling of this </a:t>
            </a:r>
            <a:r>
              <a:rPr lang="en-US" dirty="0" smtClean="0"/>
              <a:t>camera</a:t>
            </a:r>
          </a:p>
        </p:txBody>
      </p:sp>
      <p:sp>
        <p:nvSpPr>
          <p:cNvPr id="245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378B6F6-83F4-A34F-830E-A516F91731F8}" type="slidenum">
              <a:rPr lang="en-US"/>
              <a:pPr/>
              <a:t>4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71550"/>
            <a:ext cx="1515220" cy="14727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" y="2571750"/>
            <a:ext cx="21348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Size and weight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895350"/>
            <a:ext cx="1808646" cy="18928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50" dirty="0" smtClean="0">
                <a:solidFill>
                  <a:srgbClr val="000000"/>
                </a:solidFill>
                <a:latin typeface="+mn-lt"/>
              </a:rPr>
              <a:t>Attributes</a:t>
            </a:r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:</a:t>
            </a: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zoom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affordability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size and weight</a:t>
            </a:r>
            <a:endParaRPr lang="en-US" sz="1950" dirty="0">
              <a:solidFill>
                <a:srgbClr val="800000"/>
              </a:solidFill>
              <a:latin typeface="+mn-lt"/>
            </a:endParaRP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flash </a:t>
            </a:r>
          </a:p>
          <a:p>
            <a:r>
              <a:rPr lang="en-US" sz="1950" dirty="0" smtClean="0">
                <a:solidFill>
                  <a:srgbClr val="800000"/>
                </a:solidFill>
                <a:latin typeface="+mn-lt"/>
              </a:rPr>
              <a:t> ease </a:t>
            </a:r>
            <a:r>
              <a:rPr lang="en-US" sz="1950" dirty="0">
                <a:solidFill>
                  <a:srgbClr val="800000"/>
                </a:solidFill>
                <a:latin typeface="+mn-lt"/>
              </a:rPr>
              <a:t>of use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15000" y="1276350"/>
            <a:ext cx="2362200" cy="1447800"/>
            <a:chOff x="3886200" y="1123950"/>
            <a:chExt cx="2362200" cy="1447800"/>
          </a:xfrm>
        </p:grpSpPr>
        <p:sp>
          <p:nvSpPr>
            <p:cNvPr id="5" name="Rectangle 4"/>
            <p:cNvSpPr/>
            <p:nvPr/>
          </p:nvSpPr>
          <p:spPr bwMode="auto">
            <a:xfrm>
              <a:off x="3886200" y="11239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2" name="Rectangle 11"/>
            <p:cNvSpPr/>
            <p:nvPr/>
          </p:nvSpPr>
          <p:spPr bwMode="auto">
            <a:xfrm>
              <a:off x="3886200" y="1123950"/>
              <a:ext cx="18288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3" name="Rectangle 12"/>
            <p:cNvSpPr/>
            <p:nvPr/>
          </p:nvSpPr>
          <p:spPr bwMode="auto">
            <a:xfrm>
              <a:off x="3886200" y="14287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4" name="Rectangle 13"/>
            <p:cNvSpPr/>
            <p:nvPr/>
          </p:nvSpPr>
          <p:spPr bwMode="auto">
            <a:xfrm>
              <a:off x="3886200" y="1428750"/>
              <a:ext cx="21336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5" name="Rectangle 14"/>
            <p:cNvSpPr/>
            <p:nvPr/>
          </p:nvSpPr>
          <p:spPr bwMode="auto">
            <a:xfrm>
              <a:off x="3886200" y="17335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6" name="Rectangle 15"/>
            <p:cNvSpPr/>
            <p:nvPr/>
          </p:nvSpPr>
          <p:spPr bwMode="auto">
            <a:xfrm>
              <a:off x="3886200" y="1733550"/>
              <a:ext cx="16002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3886200" y="20383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8" name="Rectangle 17"/>
            <p:cNvSpPr/>
            <p:nvPr/>
          </p:nvSpPr>
          <p:spPr bwMode="auto">
            <a:xfrm>
              <a:off x="3886200" y="2038349"/>
              <a:ext cx="2362200" cy="228601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3886200" y="2343150"/>
              <a:ext cx="23622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  <p:sp>
          <p:nvSpPr>
            <p:cNvPr id="20" name="Rectangle 19"/>
            <p:cNvSpPr/>
            <p:nvPr/>
          </p:nvSpPr>
          <p:spPr bwMode="auto">
            <a:xfrm>
              <a:off x="3886200" y="2343150"/>
              <a:ext cx="1295400" cy="228600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9525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Lucida Sans" pitchFamily="-65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533400" y="3028950"/>
            <a:ext cx="494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rgbClr val="3366FF"/>
              </a:solidFill>
              <a:latin typeface="+mn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62278" y="4248150"/>
            <a:ext cx="42832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3638550"/>
            <a:ext cx="4944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sz="3200" dirty="0">
              <a:solidFill>
                <a:srgbClr val="3366FF"/>
              </a:solidFill>
              <a:latin typeface="+mn-lt"/>
            </a:endParaRPr>
          </a:p>
        </p:txBody>
      </p:sp>
      <p:pic>
        <p:nvPicPr>
          <p:cNvPr id="7" name="Picture 6" descr="camera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819150"/>
            <a:ext cx="2451100" cy="359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7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  <p:bldP spid="3" grpId="0"/>
      <p:bldP spid="4" grpId="0"/>
      <p:bldP spid="6" grpId="0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57150"/>
            <a:ext cx="7467600" cy="742950"/>
          </a:xfrm>
        </p:spPr>
        <p:txBody>
          <a:bodyPr/>
          <a:lstStyle/>
          <a:p>
            <a:r>
              <a:rPr lang="en-US" dirty="0" smtClean="0"/>
              <a:t>Machine Translation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2550"/>
            <a:ext cx="4419600" cy="3333750"/>
          </a:xfrm>
        </p:spPr>
        <p:txBody>
          <a:bodyPr/>
          <a:lstStyle/>
          <a:p>
            <a:r>
              <a:rPr lang="en-US" sz="2800" dirty="0" smtClean="0"/>
              <a:t>Fully automatic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743" y="1657350"/>
            <a:ext cx="4369071" cy="356235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419600" y="1047750"/>
            <a:ext cx="46482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r>
              <a:rPr lang="en-US" sz="2800" dirty="0" smtClean="0"/>
              <a:t>Helping human translators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038350"/>
            <a:ext cx="19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Enter Source Text:</a:t>
            </a:r>
            <a:endParaRPr lang="en-US" sz="1800" dirty="0">
              <a:latin typeface="+mn-lt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81000" y="2495550"/>
            <a:ext cx="4267200" cy="533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altLang="zh-TW" dirty="0">
              <a:latin typeface="华文仿宋"/>
              <a:ea typeface="华文仿宋"/>
              <a:cs typeface="华文仿宋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81000" y="3867150"/>
            <a:ext cx="4191000" cy="533400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indent="0">
              <a:buNone/>
            </a:pPr>
            <a:endParaRPr lang="en-US" dirty="0">
              <a:latin typeface="Calibri"/>
              <a:ea typeface="华文仿宋"/>
              <a:cs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3269218"/>
            <a:ext cx="361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Translation from Stanford’s </a:t>
            </a:r>
            <a:r>
              <a:rPr lang="en-US" sz="1800" i="1" dirty="0" smtClean="0">
                <a:latin typeface="+mn-lt"/>
              </a:rPr>
              <a:t>Phrasal</a:t>
            </a:r>
            <a:r>
              <a:rPr lang="en-US" sz="1800" dirty="0" smtClean="0">
                <a:latin typeface="+mn-lt"/>
              </a:rPr>
              <a:t>:</a:t>
            </a:r>
            <a:endParaRPr lang="en-US" sz="1800" dirty="0"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2558241"/>
            <a:ext cx="43301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>
                <a:latin typeface="华文仿宋"/>
                <a:ea typeface="华文仿宋"/>
                <a:cs typeface="华文仿宋"/>
              </a:rPr>
              <a:t> 这 不过 是 一 个 时间 的 问题 </a:t>
            </a:r>
            <a:r>
              <a:rPr lang="en-US" altLang="zh-TW" dirty="0">
                <a:latin typeface="华文仿宋"/>
                <a:ea typeface="华文仿宋"/>
                <a:cs typeface="华文仿宋"/>
              </a:rPr>
              <a:t>.</a:t>
            </a:r>
          </a:p>
          <a:p>
            <a:endParaRPr lang="en-US" sz="1800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929841"/>
            <a:ext cx="37305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alibri"/>
                <a:ea typeface="华文仿宋"/>
                <a:cs typeface="Calibri"/>
              </a:rPr>
              <a:t>This is only a matter of time.</a:t>
            </a:r>
          </a:p>
          <a:p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63135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5334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 charset="0"/>
                <a:ea typeface="ＭＳ Ｐゴシック" charset="0"/>
                <a:cs typeface="ＭＳ Ｐゴシック" charset="0"/>
              </a:rPr>
              <a:t>Language Technology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266701" y="1936481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0" y="1149083"/>
            <a:ext cx="3047999" cy="715836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97437" y="1530351"/>
            <a:ext cx="2781299" cy="714375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0" y="1911746"/>
            <a:ext cx="3047999" cy="609600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01670" y="2327446"/>
            <a:ext cx="2781299" cy="71583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6701" y="2800350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52445" y="2556529"/>
            <a:ext cx="3043360" cy="548621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01673" y="3100912"/>
            <a:ext cx="2781299" cy="71583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66701" y="3638551"/>
            <a:ext cx="2628899" cy="715836"/>
          </a:xfrm>
          <a:prstGeom prst="rect">
            <a:avLst/>
          </a:prstGeom>
          <a:solidFill>
            <a:srgbClr val="DEF1DE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0" y="3164417"/>
            <a:ext cx="3047999" cy="533399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01673" y="3990974"/>
            <a:ext cx="2781299" cy="714376"/>
          </a:xfrm>
          <a:prstGeom prst="rect">
            <a:avLst/>
          </a:prstGeom>
          <a:solidFill>
            <a:srgbClr val="F0DCD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048000" y="4477807"/>
            <a:ext cx="3048000" cy="638176"/>
          </a:xfrm>
          <a:prstGeom prst="rect">
            <a:avLst/>
          </a:prstGeom>
          <a:solidFill>
            <a:srgbClr val="FFFFCC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048000" y="3751594"/>
            <a:ext cx="3047999" cy="671843"/>
          </a:xfrm>
          <a:prstGeom prst="rect">
            <a:avLst/>
          </a:prstGeom>
          <a:solidFill>
            <a:srgbClr val="FFFDD4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4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7602" name="TextBox 24"/>
          <p:cNvSpPr txBox="1">
            <a:spLocks noChangeArrowheads="1"/>
          </p:cNvSpPr>
          <p:nvPr/>
        </p:nvSpPr>
        <p:spPr bwMode="auto">
          <a:xfrm>
            <a:off x="3124201" y="1885950"/>
            <a:ext cx="186457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Coreference resolution</a:t>
            </a:r>
          </a:p>
        </p:txBody>
      </p:sp>
      <p:sp>
        <p:nvSpPr>
          <p:cNvPr id="67603" name="TextBox 25"/>
          <p:cNvSpPr txBox="1">
            <a:spLocks noChangeArrowheads="1"/>
          </p:cNvSpPr>
          <p:nvPr/>
        </p:nvSpPr>
        <p:spPr bwMode="auto">
          <a:xfrm>
            <a:off x="6267804" y="1504950"/>
            <a:ext cx="20139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Question answering (QA)</a:t>
            </a:r>
          </a:p>
        </p:txBody>
      </p:sp>
      <p:sp>
        <p:nvSpPr>
          <p:cNvPr id="67604" name="TextBox 26"/>
          <p:cNvSpPr txBox="1">
            <a:spLocks noChangeArrowheads="1"/>
          </p:cNvSpPr>
          <p:nvPr/>
        </p:nvSpPr>
        <p:spPr bwMode="auto">
          <a:xfrm>
            <a:off x="266701" y="2800350"/>
            <a:ext cx="2278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Part-of-speech (POS) tagging</a:t>
            </a:r>
          </a:p>
        </p:txBody>
      </p:sp>
      <p:sp>
        <p:nvSpPr>
          <p:cNvPr id="67605" name="TextBox 27"/>
          <p:cNvSpPr txBox="1">
            <a:spLocks noChangeArrowheads="1"/>
          </p:cNvSpPr>
          <p:nvPr/>
        </p:nvSpPr>
        <p:spPr bwMode="auto">
          <a:xfrm>
            <a:off x="3048000" y="2495550"/>
            <a:ext cx="251460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300" dirty="0">
                <a:solidFill>
                  <a:srgbClr val="000000"/>
                </a:solidFill>
                <a:latin typeface="Calibri" charset="0"/>
              </a:rPr>
              <a:t>Word sense </a:t>
            </a:r>
            <a:r>
              <a:rPr lang="en-US" sz="1300" dirty="0" smtClean="0">
                <a:solidFill>
                  <a:srgbClr val="000000"/>
                </a:solidFill>
                <a:latin typeface="Calibri" charset="0"/>
              </a:rPr>
              <a:t>disambiguation (</a:t>
            </a:r>
            <a:r>
              <a:rPr lang="en-US" sz="1300" dirty="0">
                <a:solidFill>
                  <a:srgbClr val="000000"/>
                </a:solidFill>
                <a:latin typeface="Calibri" charset="0"/>
              </a:rPr>
              <a:t>WSD)</a:t>
            </a:r>
          </a:p>
        </p:txBody>
      </p:sp>
      <p:sp>
        <p:nvSpPr>
          <p:cNvPr id="67606" name="TextBox 28"/>
          <p:cNvSpPr txBox="1">
            <a:spLocks noChangeArrowheads="1"/>
          </p:cNvSpPr>
          <p:nvPr/>
        </p:nvSpPr>
        <p:spPr bwMode="auto">
          <a:xfrm>
            <a:off x="6267805" y="2266950"/>
            <a:ext cx="10087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Paraphrase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07" name="TextBox 29"/>
          <p:cNvSpPr txBox="1">
            <a:spLocks noChangeArrowheads="1"/>
          </p:cNvSpPr>
          <p:nvPr/>
        </p:nvSpPr>
        <p:spPr bwMode="auto">
          <a:xfrm>
            <a:off x="342901" y="3638550"/>
            <a:ext cx="250198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Named entity recognition (NER)</a:t>
            </a:r>
          </a:p>
        </p:txBody>
      </p:sp>
      <p:sp>
        <p:nvSpPr>
          <p:cNvPr id="67608" name="TextBox 30"/>
          <p:cNvSpPr txBox="1">
            <a:spLocks noChangeArrowheads="1"/>
          </p:cNvSpPr>
          <p:nvPr/>
        </p:nvSpPr>
        <p:spPr bwMode="auto">
          <a:xfrm>
            <a:off x="3124200" y="3181350"/>
            <a:ext cx="716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Parsing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09" name="TextBox 31"/>
          <p:cNvSpPr txBox="1">
            <a:spLocks noChangeArrowheads="1"/>
          </p:cNvSpPr>
          <p:nvPr/>
        </p:nvSpPr>
        <p:spPr bwMode="auto">
          <a:xfrm>
            <a:off x="6259338" y="3058576"/>
            <a:ext cx="128406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Summarization</a:t>
            </a:r>
          </a:p>
        </p:txBody>
      </p:sp>
      <p:sp>
        <p:nvSpPr>
          <p:cNvPr id="67610" name="TextBox 32"/>
          <p:cNvSpPr txBox="1">
            <a:spLocks noChangeArrowheads="1"/>
          </p:cNvSpPr>
          <p:nvPr/>
        </p:nvSpPr>
        <p:spPr bwMode="auto">
          <a:xfrm>
            <a:off x="3153962" y="4427206"/>
            <a:ext cx="221357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Information extraction (IE)</a:t>
            </a:r>
          </a:p>
        </p:txBody>
      </p:sp>
      <p:sp>
        <p:nvSpPr>
          <p:cNvPr id="67611" name="TextBox 33"/>
          <p:cNvSpPr txBox="1">
            <a:spLocks noChangeArrowheads="1"/>
          </p:cNvSpPr>
          <p:nvPr/>
        </p:nvSpPr>
        <p:spPr bwMode="auto">
          <a:xfrm>
            <a:off x="3124201" y="3714750"/>
            <a:ext cx="203981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Machine translation (MT)</a:t>
            </a:r>
          </a:p>
        </p:txBody>
      </p:sp>
      <p:sp>
        <p:nvSpPr>
          <p:cNvPr id="67612" name="TextBox 34"/>
          <p:cNvSpPr txBox="1">
            <a:spLocks noChangeArrowheads="1"/>
          </p:cNvSpPr>
          <p:nvPr/>
        </p:nvSpPr>
        <p:spPr bwMode="auto">
          <a:xfrm>
            <a:off x="6259338" y="3920068"/>
            <a:ext cx="64271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 smtClean="0">
                <a:solidFill>
                  <a:srgbClr val="000000"/>
                </a:solidFill>
                <a:latin typeface="Calibri" charset="0"/>
              </a:rPr>
              <a:t>Dialog</a:t>
            </a:r>
            <a:endParaRPr lang="en-US" sz="1400" dirty="0">
              <a:solidFill>
                <a:srgbClr val="000000"/>
              </a:solidFill>
              <a:latin typeface="Calibri" charset="0"/>
            </a:endParaRPr>
          </a:p>
        </p:txBody>
      </p:sp>
      <p:sp>
        <p:nvSpPr>
          <p:cNvPr id="67613" name="TextBox 36"/>
          <p:cNvSpPr txBox="1">
            <a:spLocks noChangeArrowheads="1"/>
          </p:cNvSpPr>
          <p:nvPr/>
        </p:nvSpPr>
        <p:spPr bwMode="auto">
          <a:xfrm>
            <a:off x="3124201" y="1123950"/>
            <a:ext cx="154907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Sentiment analysis</a:t>
            </a:r>
          </a:p>
        </p:txBody>
      </p:sp>
      <p:sp>
        <p:nvSpPr>
          <p:cNvPr id="67614" name="TextBox 37"/>
          <p:cNvSpPr txBox="1">
            <a:spLocks noChangeArrowheads="1"/>
          </p:cNvSpPr>
          <p:nvPr/>
        </p:nvSpPr>
        <p:spPr bwMode="auto">
          <a:xfrm>
            <a:off x="6259337" y="3886200"/>
            <a:ext cx="18466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>
                <a:solidFill>
                  <a:srgbClr val="000000"/>
                </a:solidFill>
                <a:latin typeface="Calibri" charset="0"/>
              </a:rPr>
              <a:t>  </a:t>
            </a:r>
          </a:p>
        </p:txBody>
      </p:sp>
      <p:sp>
        <p:nvSpPr>
          <p:cNvPr id="67615" name="TextBox 38"/>
          <p:cNvSpPr txBox="1">
            <a:spLocks noChangeArrowheads="1"/>
          </p:cNvSpPr>
          <p:nvPr/>
        </p:nvSpPr>
        <p:spPr bwMode="auto">
          <a:xfrm>
            <a:off x="304800" y="1364218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mostly solved</a:t>
            </a:r>
          </a:p>
        </p:txBody>
      </p:sp>
      <p:sp>
        <p:nvSpPr>
          <p:cNvPr id="67616" name="TextBox 39"/>
          <p:cNvSpPr txBox="1">
            <a:spLocks noChangeArrowheads="1"/>
          </p:cNvSpPr>
          <p:nvPr/>
        </p:nvSpPr>
        <p:spPr bwMode="auto">
          <a:xfrm>
            <a:off x="3276600" y="742950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making good progress</a:t>
            </a:r>
          </a:p>
        </p:txBody>
      </p:sp>
      <p:sp>
        <p:nvSpPr>
          <p:cNvPr id="67617" name="TextBox 40"/>
          <p:cNvSpPr txBox="1">
            <a:spLocks noChangeArrowheads="1"/>
          </p:cNvSpPr>
          <p:nvPr/>
        </p:nvSpPr>
        <p:spPr bwMode="auto">
          <a:xfrm>
            <a:off x="6324600" y="1123950"/>
            <a:ext cx="24685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>
                <a:solidFill>
                  <a:srgbClr val="000000"/>
                </a:solidFill>
                <a:latin typeface="Calibri" charset="0"/>
              </a:rPr>
              <a:t>still really hard</a:t>
            </a:r>
          </a:p>
        </p:txBody>
      </p:sp>
      <p:sp>
        <p:nvSpPr>
          <p:cNvPr id="67618" name="TextBox 41"/>
          <p:cNvSpPr txBox="1">
            <a:spLocks noChangeArrowheads="1"/>
          </p:cNvSpPr>
          <p:nvPr/>
        </p:nvSpPr>
        <p:spPr bwMode="auto">
          <a:xfrm>
            <a:off x="342901" y="1911348"/>
            <a:ext cx="13335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 defTabSz="457200" eaLnBrk="0" hangingPunct="0"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dirty="0">
                <a:solidFill>
                  <a:srgbClr val="000000"/>
                </a:solidFill>
                <a:latin typeface="Calibri" charset="0"/>
              </a:rPr>
              <a:t>Spam detection</a:t>
            </a:r>
          </a:p>
        </p:txBody>
      </p:sp>
      <p:sp>
        <p:nvSpPr>
          <p:cNvPr id="44" name="Rectangle 43"/>
          <p:cNvSpPr/>
          <p:nvPr/>
        </p:nvSpPr>
        <p:spPr bwMode="auto">
          <a:xfrm>
            <a:off x="588432" y="2205730"/>
            <a:ext cx="1689102" cy="17905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Let’s go to Agra!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02325" y="2418456"/>
            <a:ext cx="1662508" cy="17022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Buy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V1AGRA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…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67678" name="Rectangle 45"/>
          <p:cNvSpPr>
            <a:spLocks noChangeArrowheads="1"/>
          </p:cNvSpPr>
          <p:nvPr/>
        </p:nvSpPr>
        <p:spPr bwMode="auto">
          <a:xfrm>
            <a:off x="2374903" y="2048200"/>
            <a:ext cx="304515" cy="305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l" defTabSz="457200"/>
            <a:r>
              <a:rPr lang="en-US" sz="1800" dirty="0">
                <a:solidFill>
                  <a:srgbClr val="008000"/>
                </a:solidFill>
                <a:latin typeface="Zapf Dingbats" charset="0"/>
                <a:cs typeface="Zapf Dingbats" charset="0"/>
              </a:rPr>
              <a:t>✓</a:t>
            </a:r>
            <a:endParaRPr lang="en-US" sz="1800" dirty="0">
              <a:solidFill>
                <a:srgbClr val="008000"/>
              </a:solidFill>
              <a:latin typeface="Arial" charset="0"/>
            </a:endParaRPr>
          </a:p>
        </p:txBody>
      </p:sp>
      <p:sp>
        <p:nvSpPr>
          <p:cNvPr id="67679" name="Rectangle 46"/>
          <p:cNvSpPr>
            <a:spLocks noChangeArrowheads="1"/>
          </p:cNvSpPr>
          <p:nvPr/>
        </p:nvSpPr>
        <p:spPr bwMode="auto">
          <a:xfrm>
            <a:off x="2382881" y="2312621"/>
            <a:ext cx="33068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l" defTabSz="457200"/>
            <a:r>
              <a:rPr lang="en-US" sz="1800" dirty="0">
                <a:solidFill>
                  <a:srgbClr val="FF0000"/>
                </a:solidFill>
                <a:latin typeface="Zapf Dingbats" charset="0"/>
                <a:cs typeface="Zapf Dingbats" charset="0"/>
              </a:rPr>
              <a:t>✗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342902" y="3259264"/>
            <a:ext cx="2590800" cy="1523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Colorless   green   ideas   sleep   furiously.</a:t>
            </a:r>
          </a:p>
        </p:txBody>
      </p:sp>
      <p:sp>
        <p:nvSpPr>
          <p:cNvPr id="57" name="Rectangle 56"/>
          <p:cNvSpPr/>
          <p:nvPr/>
        </p:nvSpPr>
        <p:spPr>
          <a:xfrm>
            <a:off x="465082" y="3106864"/>
            <a:ext cx="2154873" cy="125016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     ADJ         ADJ    NOUN  VERB      ADV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04800" y="4081679"/>
            <a:ext cx="2590800" cy="19650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Einstein met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with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UN officials </a:t>
            </a:r>
            <a:r>
              <a:rPr lang="en-US" sz="1100" dirty="0">
                <a:solidFill>
                  <a:prstClr val="black"/>
                </a:solidFill>
                <a:latin typeface="Calibri"/>
                <a:cs typeface="Times New Roman"/>
              </a:rPr>
              <a:t>in </a:t>
            </a:r>
            <a:r>
              <a:rPr lang="en-US" sz="1100" dirty="0" smtClean="0">
                <a:solidFill>
                  <a:prstClr val="black"/>
                </a:solidFill>
                <a:latin typeface="Calibri"/>
                <a:cs typeface="Times New Roman"/>
              </a:rPr>
              <a:t>Princeton</a:t>
            </a:r>
            <a:endParaRPr lang="en-US" sz="11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21623" y="3957114"/>
            <a:ext cx="2156618" cy="125015"/>
          </a:xfrm>
          <a:prstGeom prst="rect">
            <a:avLst/>
          </a:prstGeom>
          <a:solidFill>
            <a:srgbClr val="DEF1DE"/>
          </a:solidFill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PERSON            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ORG                      LOC</a:t>
            </a:r>
          </a:p>
        </p:txBody>
      </p:sp>
      <p:sp>
        <p:nvSpPr>
          <p:cNvPr id="63" name="Rectangle 62"/>
          <p:cNvSpPr/>
          <p:nvPr/>
        </p:nvSpPr>
        <p:spPr>
          <a:xfrm>
            <a:off x="3246589" y="4734984"/>
            <a:ext cx="1831293" cy="30479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0" bIns="0" anchor="ctr"/>
          <a:lstStyle/>
          <a:p>
            <a:pPr algn="l" defTabSz="457200">
              <a:lnSpc>
                <a:spcPct val="90000"/>
              </a:lnSpc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You’re invited to our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dinner party</a:t>
            </a: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, Friday May 27 at 8: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30</a:t>
            </a:r>
            <a:endParaRPr lang="en-US" sz="105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pic>
        <p:nvPicPr>
          <p:cNvPr id="67673" name="Picture 6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556" y="4692118"/>
            <a:ext cx="289026" cy="193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" name="Rectangle 65"/>
          <p:cNvSpPr/>
          <p:nvPr/>
        </p:nvSpPr>
        <p:spPr bwMode="auto">
          <a:xfrm>
            <a:off x="5385965" y="4658783"/>
            <a:ext cx="563985" cy="346472"/>
          </a:xfrm>
          <a:prstGeom prst="rect">
            <a:avLst/>
          </a:prstGeom>
          <a:noFill/>
          <a:ln w="31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Party</a:t>
            </a:r>
            <a:b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  <a:t>May 27</a:t>
            </a:r>
            <a:br>
              <a:rPr lang="en-US" sz="900" dirty="0">
                <a:solidFill>
                  <a:prstClr val="white">
                    <a:lumMod val="50000"/>
                  </a:prstClr>
                </a:solidFill>
                <a:latin typeface="Calibri"/>
                <a:cs typeface="Times New Roman"/>
              </a:rPr>
            </a:br>
            <a:r>
              <a:rPr lang="en-US" sz="900" dirty="0">
                <a:solidFill>
                  <a:srgbClr val="0000FF"/>
                </a:solidFill>
                <a:latin typeface="Calibri"/>
                <a:cs typeface="Times New Roman"/>
              </a:rPr>
              <a:t>add</a:t>
            </a:r>
          </a:p>
        </p:txBody>
      </p:sp>
      <p:cxnSp>
        <p:nvCxnSpPr>
          <p:cNvPr id="69" name="Straight Connector 68"/>
          <p:cNvCxnSpPr/>
          <p:nvPr/>
        </p:nvCxnSpPr>
        <p:spPr bwMode="auto">
          <a:xfrm flipV="1">
            <a:off x="5507988" y="5115983"/>
            <a:ext cx="162560" cy="1294"/>
          </a:xfrm>
          <a:prstGeom prst="line">
            <a:avLst/>
          </a:prstGeom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378409" y="1425920"/>
            <a:ext cx="2137410" cy="15523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Best roast chicken in San Francisco!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3378409" y="1657350"/>
            <a:ext cx="213741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waiter ignored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us for 20 minutes.</a:t>
            </a:r>
          </a:p>
        </p:txBody>
      </p:sp>
      <p:pic>
        <p:nvPicPr>
          <p:cNvPr id="67630" name="Picture 8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869" y="1352550"/>
            <a:ext cx="275928" cy="191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631" name="Picture 8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5621868" y="1657350"/>
            <a:ext cx="275167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" name="Rectangle 84"/>
          <p:cNvSpPr/>
          <p:nvPr/>
        </p:nvSpPr>
        <p:spPr>
          <a:xfrm>
            <a:off x="3352800" y="2321643"/>
            <a:ext cx="2640330" cy="147125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Carter </a:t>
            </a: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told Mubarak he shouldn’t run again.</a:t>
            </a:r>
          </a:p>
        </p:txBody>
      </p:sp>
      <p:sp>
        <p:nvSpPr>
          <p:cNvPr id="100" name="Arc 99"/>
          <p:cNvSpPr/>
          <p:nvPr/>
        </p:nvSpPr>
        <p:spPr>
          <a:xfrm>
            <a:off x="3581400" y="2216545"/>
            <a:ext cx="1066800" cy="228600"/>
          </a:xfrm>
          <a:prstGeom prst="arc">
            <a:avLst>
              <a:gd name="adj1" fmla="val 10822610"/>
              <a:gd name="adj2" fmla="val 0"/>
            </a:avLst>
          </a:prstGeom>
          <a:ln w="12700" cap="flat" cmpd="sng" algn="ctr">
            <a:solidFill>
              <a:srgbClr val="FF0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Arc 100"/>
          <p:cNvSpPr/>
          <p:nvPr/>
        </p:nvSpPr>
        <p:spPr>
          <a:xfrm>
            <a:off x="4267200" y="2233479"/>
            <a:ext cx="376237" cy="287866"/>
          </a:xfrm>
          <a:prstGeom prst="arc">
            <a:avLst>
              <a:gd name="adj1" fmla="val 10830349"/>
              <a:gd name="adj2" fmla="val 10"/>
            </a:avLst>
          </a:prstGeom>
          <a:ln w="12700" cap="flat" cmpd="sng" algn="ctr">
            <a:solidFill>
              <a:srgbClr val="008000"/>
            </a:solidFill>
            <a:prstDash val="solid"/>
            <a:round/>
            <a:headEnd type="triangl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7635" name="Picture 10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2600" y="2876550"/>
            <a:ext cx="381000" cy="1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Rectangle 103"/>
          <p:cNvSpPr/>
          <p:nvPr/>
        </p:nvSpPr>
        <p:spPr>
          <a:xfrm>
            <a:off x="3124200" y="2802063"/>
            <a:ext cx="2286000" cy="2286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anchor="ctr"/>
          <a:lstStyle/>
          <a:p>
            <a:pPr algn="ctr" defTabSz="457200">
              <a:defRPr/>
            </a:pPr>
            <a:r>
              <a:rPr lang="en-US" sz="1200" dirty="0">
                <a:solidFill>
                  <a:prstClr val="black"/>
                </a:solidFill>
                <a:latin typeface="Calibri"/>
                <a:cs typeface="Times New Roman"/>
              </a:rPr>
              <a:t>I need new batteries for my </a:t>
            </a:r>
            <a:r>
              <a:rPr lang="en-US" sz="1200" b="1" i="1" dirty="0">
                <a:solidFill>
                  <a:srgbClr val="FF0000"/>
                </a:solidFill>
                <a:latin typeface="Calibri"/>
                <a:cs typeface="Times New Roman"/>
              </a:rPr>
              <a:t>mouse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Times New Roman"/>
              </a:rPr>
              <a:t>.</a:t>
            </a:r>
          </a:p>
        </p:txBody>
      </p:sp>
      <p:sp>
        <p:nvSpPr>
          <p:cNvPr id="108" name="Rectangle 107"/>
          <p:cNvSpPr/>
          <p:nvPr/>
        </p:nvSpPr>
        <p:spPr>
          <a:xfrm>
            <a:off x="3107351" y="4181710"/>
            <a:ext cx="2607649" cy="16552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13</a:t>
            </a:r>
            <a:r>
              <a:rPr lang="en-US" sz="1000" baseline="30000" dirty="0" smtClean="0">
                <a:solidFill>
                  <a:prstClr val="black"/>
                </a:solidFill>
                <a:latin typeface="Calibri"/>
                <a:cs typeface="Times New Roman"/>
              </a:rPr>
              <a:t>th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 Shanghai International Film Festival…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3124200" y="3982708"/>
            <a:ext cx="2065864" cy="14439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r>
              <a:rPr lang="zh-TW" altLang="en-US" sz="1000" dirty="0">
                <a:solidFill>
                  <a:srgbClr val="000000"/>
                </a:solidFill>
                <a:cs typeface="Times New Roman"/>
              </a:rPr>
              <a:t>第</a:t>
            </a:r>
            <a:r>
              <a:rPr lang="en-US" altLang="zh-TW" sz="1000" dirty="0">
                <a:solidFill>
                  <a:srgbClr val="000000"/>
                </a:solidFill>
                <a:cs typeface="Times New Roman"/>
              </a:rPr>
              <a:t>13</a:t>
            </a:r>
            <a:r>
              <a:rPr lang="zh-TW" altLang="en-US" sz="1000" dirty="0" smtClean="0">
                <a:solidFill>
                  <a:srgbClr val="000000"/>
                </a:solidFill>
                <a:cs typeface="Times New Roman"/>
              </a:rPr>
              <a:t>届上海国际电影节开幕</a:t>
            </a:r>
            <a:r>
              <a:rPr lang="en-US" altLang="zh-TW" sz="1000" dirty="0" smtClean="0">
                <a:solidFill>
                  <a:srgbClr val="000000"/>
                </a:solidFill>
                <a:cs typeface="Times New Roman"/>
              </a:rPr>
              <a:t>…</a:t>
            </a:r>
            <a:endParaRPr lang="zh-TW" altLang="en-US" sz="1000" dirty="0">
              <a:solidFill>
                <a:srgbClr val="000000"/>
              </a:solidFill>
              <a:cs typeface="Times New Roman"/>
            </a:endParaRPr>
          </a:p>
        </p:txBody>
      </p:sp>
      <p:sp>
        <p:nvSpPr>
          <p:cNvPr id="110" name="Right Arrow 109"/>
          <p:cNvSpPr/>
          <p:nvPr/>
        </p:nvSpPr>
        <p:spPr>
          <a:xfrm>
            <a:off x="5384799" y="3983172"/>
            <a:ext cx="217060" cy="137518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1" name="Rectangle 110"/>
          <p:cNvSpPr/>
          <p:nvPr/>
        </p:nvSpPr>
        <p:spPr>
          <a:xfrm>
            <a:off x="6477000" y="3342282"/>
            <a:ext cx="1319212" cy="11886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Dow Jones is up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3" name="Rectangle 112"/>
          <p:cNvSpPr/>
          <p:nvPr/>
        </p:nvSpPr>
        <p:spPr>
          <a:xfrm>
            <a:off x="6705600" y="3638550"/>
            <a:ext cx="1192037" cy="156136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Housing prices rose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4" name="Right Arrow 113"/>
          <p:cNvSpPr/>
          <p:nvPr/>
        </p:nvSpPr>
        <p:spPr>
          <a:xfrm>
            <a:off x="7946850" y="3461146"/>
            <a:ext cx="179387" cy="125015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8248474" y="3379577"/>
            <a:ext cx="766762" cy="310169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Economy is good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6388644" y="1810146"/>
            <a:ext cx="2374356" cy="304403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>
                <a:solidFill>
                  <a:prstClr val="black"/>
                </a:solidFill>
                <a:latin typeface="Calibri"/>
                <a:cs typeface="Times New Roman"/>
              </a:rPr>
              <a:t>Q. </a:t>
            </a: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How effective is ibuprofen in reducing fever in patients with acute febrile illness?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3810000" y="3530600"/>
            <a:ext cx="220980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50" dirty="0">
                <a:solidFill>
                  <a:prstClr val="black"/>
                </a:solidFill>
                <a:latin typeface="Calibri"/>
                <a:cs typeface="Times New Roman"/>
              </a:rPr>
              <a:t>I can see </a:t>
            </a:r>
            <a:r>
              <a:rPr lang="en-US" sz="1050" dirty="0" smtClean="0">
                <a:solidFill>
                  <a:prstClr val="black"/>
                </a:solidFill>
                <a:latin typeface="Calibri"/>
                <a:cs typeface="Times New Roman"/>
              </a:rPr>
              <a:t>Alcatraz from the window!</a:t>
            </a:r>
            <a:endParaRPr lang="en-US" sz="105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cxnSp>
        <p:nvCxnSpPr>
          <p:cNvPr id="121" name="Straight Connector 120"/>
          <p:cNvCxnSpPr/>
          <p:nvPr/>
        </p:nvCxnSpPr>
        <p:spPr>
          <a:xfrm rot="10800000">
            <a:off x="5257801" y="3459291"/>
            <a:ext cx="93663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 flipV="1">
            <a:off x="5165725" y="3459291"/>
            <a:ext cx="95250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/>
          <p:cNvCxnSpPr/>
          <p:nvPr/>
        </p:nvCxnSpPr>
        <p:spPr>
          <a:xfrm rot="10800000">
            <a:off x="5111751" y="3399759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Connector 127"/>
          <p:cNvCxnSpPr/>
          <p:nvPr/>
        </p:nvCxnSpPr>
        <p:spPr>
          <a:xfrm rot="5400000" flipH="1" flipV="1">
            <a:off x="4987132" y="3394203"/>
            <a:ext cx="119063" cy="130175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/>
          <p:nvPr/>
        </p:nvCxnSpPr>
        <p:spPr>
          <a:xfrm rot="10800000">
            <a:off x="4962526" y="3341418"/>
            <a:ext cx="149225" cy="5834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flipV="1">
            <a:off x="4719638" y="3341418"/>
            <a:ext cx="242887" cy="17740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flipV="1">
            <a:off x="4476751" y="3341418"/>
            <a:ext cx="485775" cy="17740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 rot="10800000">
            <a:off x="4810126" y="3281887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10800000">
            <a:off x="4660901" y="3222356"/>
            <a:ext cx="149225" cy="59531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flipV="1">
            <a:off x="4325939" y="3284268"/>
            <a:ext cx="484187" cy="234554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flipV="1">
            <a:off x="4114800" y="3227118"/>
            <a:ext cx="542925" cy="335232"/>
          </a:xfrm>
          <a:prstGeom prst="line">
            <a:avLst/>
          </a:prstGeom>
          <a:ln w="63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8" name="Rectangle 147"/>
          <p:cNvSpPr/>
          <p:nvPr/>
        </p:nvSpPr>
        <p:spPr>
          <a:xfrm>
            <a:off x="6405785" y="2620708"/>
            <a:ext cx="2121693" cy="15271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XYZ acquired ABC yesterday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6405785" y="2789989"/>
            <a:ext cx="2121693" cy="155854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ABC has been taken over by XYZ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sp>
        <p:nvSpPr>
          <p:cNvPr id="151" name="Rectangular Callout 150"/>
          <p:cNvSpPr/>
          <p:nvPr/>
        </p:nvSpPr>
        <p:spPr>
          <a:xfrm>
            <a:off x="6985982" y="4019550"/>
            <a:ext cx="2054655" cy="208183"/>
          </a:xfrm>
          <a:prstGeom prst="wedgeRectCallout">
            <a:avLst>
              <a:gd name="adj1" fmla="val -67569"/>
              <a:gd name="adj2" fmla="val 96660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>
                <a:solidFill>
                  <a:srgbClr val="000000"/>
                </a:solidFill>
                <a:latin typeface="Calibri"/>
              </a:rPr>
              <a:t>Where is 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Citizen Kane playing in SF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? </a:t>
            </a:r>
          </a:p>
        </p:txBody>
      </p:sp>
      <p:sp>
        <p:nvSpPr>
          <p:cNvPr id="152" name="Rectangular Callout 151"/>
          <p:cNvSpPr/>
          <p:nvPr/>
        </p:nvSpPr>
        <p:spPr>
          <a:xfrm>
            <a:off x="6936349" y="4324350"/>
            <a:ext cx="1714818" cy="327295"/>
          </a:xfrm>
          <a:prstGeom prst="wedgeRectCallout">
            <a:avLst>
              <a:gd name="adj1" fmla="val 63386"/>
              <a:gd name="adj2" fmla="val -39734"/>
            </a:avLst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Castro Theatre 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at 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7</a:t>
            </a:r>
            <a:r>
              <a:rPr lang="en-US" sz="1000" dirty="0">
                <a:solidFill>
                  <a:srgbClr val="000000"/>
                </a:solidFill>
                <a:latin typeface="Calibri"/>
              </a:rPr>
              <a:t>:</a:t>
            </a:r>
            <a:r>
              <a:rPr lang="en-US" sz="1000" dirty="0" smtClean="0">
                <a:solidFill>
                  <a:srgbClr val="000000"/>
                </a:solidFill>
                <a:latin typeface="Calibri"/>
              </a:rPr>
              <a:t>30. Do you want a ticket?</a:t>
            </a:r>
            <a:endParaRPr lang="en-US" sz="100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67666" name="Picture 1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flipH="1">
            <a:off x="6298773" y="4340605"/>
            <a:ext cx="379664" cy="288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" name="Rectangle 111"/>
          <p:cNvSpPr/>
          <p:nvPr/>
        </p:nvSpPr>
        <p:spPr>
          <a:xfrm>
            <a:off x="6553200" y="3486150"/>
            <a:ext cx="1295400" cy="152400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25400" dist="127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defTabSz="457200">
              <a:defRPr/>
            </a:pPr>
            <a:r>
              <a:rPr lang="en-US" sz="1000" dirty="0" smtClean="0">
                <a:solidFill>
                  <a:prstClr val="black"/>
                </a:solidFill>
                <a:latin typeface="Calibri"/>
                <a:cs typeface="Times New Roman"/>
              </a:rPr>
              <a:t>The S&amp;P500 jumped</a:t>
            </a:r>
            <a:endParaRPr lang="en-US" sz="1000" dirty="0">
              <a:solidFill>
                <a:prstClr val="black"/>
              </a:solidFill>
              <a:latin typeface="Calibri"/>
              <a:cs typeface="Times New Roman"/>
            </a:endParaRPr>
          </a:p>
        </p:txBody>
      </p:sp>
      <p:pic>
        <p:nvPicPr>
          <p:cNvPr id="2" name="Picture 1" descr="BU009519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423" y="2571750"/>
            <a:ext cx="440577" cy="438150"/>
          </a:xfrm>
          <a:prstGeom prst="rect">
            <a:avLst/>
          </a:prstGeom>
        </p:spPr>
      </p:pic>
      <p:pic>
        <p:nvPicPr>
          <p:cNvPr id="3" name="Picture 2" descr="skd186802sdc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037" y="4070746"/>
            <a:ext cx="408163" cy="43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428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447800" y="381000"/>
            <a:ext cx="7467600" cy="742950"/>
          </a:xfrm>
        </p:spPr>
        <p:txBody>
          <a:bodyPr/>
          <a:lstStyle/>
          <a:p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Ambiguity makes NLP hard:</a:t>
            </a:r>
            <a:b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</a:br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“Crash blossoms”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33550"/>
            <a:ext cx="6329363" cy="2819400"/>
          </a:xfrm>
        </p:spPr>
        <p:txBody>
          <a:bodyPr/>
          <a:lstStyle/>
          <a:p>
            <a:pPr>
              <a:spcBef>
                <a:spcPts val="400"/>
              </a:spcBef>
              <a:buNone/>
            </a:pPr>
            <a:r>
              <a:rPr lang="en-US" dirty="0" smtClean="0">
                <a:cs typeface="Calibri"/>
              </a:rPr>
              <a:t>Violinist </a:t>
            </a:r>
            <a:r>
              <a:rPr lang="en-US" dirty="0">
                <a:cs typeface="Calibri"/>
              </a:rPr>
              <a:t>Linked to JAL Crash </a:t>
            </a:r>
            <a:r>
              <a:rPr lang="en-US" dirty="0" smtClean="0">
                <a:cs typeface="Calibri"/>
              </a:rPr>
              <a:t>Blossoms</a:t>
            </a:r>
          </a:p>
          <a:p>
            <a:pPr>
              <a:spcBef>
                <a:spcPts val="400"/>
              </a:spcBef>
              <a:buNone/>
            </a:pPr>
            <a:r>
              <a:rPr lang="en-US" dirty="0">
                <a:ea typeface="Arial" pitchFamily="-106" charset="0"/>
                <a:cs typeface="Calibri"/>
              </a:rPr>
              <a:t>Teacher Strikes Idle </a:t>
            </a:r>
            <a:r>
              <a:rPr lang="en-US" dirty="0" smtClean="0">
                <a:ea typeface="Arial" pitchFamily="-106" charset="0"/>
                <a:cs typeface="Calibri"/>
              </a:rPr>
              <a:t>Kids</a:t>
            </a:r>
            <a:endParaRPr lang="en-US" dirty="0" smtClean="0">
              <a:latin typeface="Calibri"/>
              <a:ea typeface="Arial" pitchFamily="-106" charset="0"/>
              <a:cs typeface="Calibri"/>
            </a:endParaRP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Red Tape Holds Up New Bridges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Times New Roman" pitchFamily="-106" charset="0"/>
                <a:cs typeface="Calibri"/>
              </a:rPr>
              <a:t>Hospitals Are Sued by 7 Foot Doctors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Arial" pitchFamily="-106" charset="0"/>
                <a:cs typeface="Calibri"/>
              </a:rPr>
              <a:t>Juvenile Court to Try Shooting Defendant</a:t>
            </a:r>
          </a:p>
          <a:p>
            <a:pPr>
              <a:spcBef>
                <a:spcPts val="400"/>
              </a:spcBef>
              <a:buFont typeface="Arial" pitchFamily="-106" charset="0"/>
              <a:buNone/>
            </a:pPr>
            <a:r>
              <a:rPr lang="en-US" dirty="0" smtClean="0">
                <a:latin typeface="Calibri"/>
                <a:ea typeface="Arial" pitchFamily="-106" charset="0"/>
                <a:cs typeface="Calibri"/>
              </a:rPr>
              <a:t>Local High School Dropouts Cut in Half</a:t>
            </a:r>
          </a:p>
        </p:txBody>
      </p: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7086600" y="361950"/>
            <a:ext cx="1828800" cy="1371600"/>
            <a:chOff x="6183619" y="2581834"/>
            <a:chExt cx="1828800" cy="1828800"/>
          </a:xfrm>
        </p:grpSpPr>
        <p:sp>
          <p:nvSpPr>
            <p:cNvPr id="7" name="16-Point Star 6"/>
            <p:cNvSpPr/>
            <p:nvPr/>
          </p:nvSpPr>
          <p:spPr>
            <a:xfrm>
              <a:off x="6183619" y="2581834"/>
              <a:ext cx="1828800" cy="1828800"/>
            </a:xfrm>
            <a:prstGeom prst="star16">
              <a:avLst/>
            </a:prstGeom>
            <a:solidFill>
              <a:srgbClr val="FFCC66"/>
            </a:solidFill>
            <a:ln w="25400" cap="flat" cmpd="sng" algn="ctr">
              <a:solidFill>
                <a:schemeClr val="accent6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40000" dist="38100" dir="540000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400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27655" name="TextBox 7"/>
            <p:cNvSpPr txBox="1">
              <a:spLocks noChangeArrowheads="1"/>
            </p:cNvSpPr>
            <p:nvPr/>
          </p:nvSpPr>
          <p:spPr bwMode="auto">
            <a:xfrm rot="1200000">
              <a:off x="6512206" y="2690326"/>
              <a:ext cx="1216649" cy="16004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  <a:t>100%</a:t>
              </a:r>
              <a:b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</a:br>
              <a:r>
                <a:rPr lang="en-US" sz="3600" dirty="0">
                  <a:solidFill>
                    <a:srgbClr val="984807"/>
                  </a:solidFill>
                  <a:latin typeface="Calibri" pitchFamily="-106" charset="0"/>
                </a:rPr>
                <a:t>REAL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5588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Lucida Sans" charset="0"/>
                <a:ea typeface="ＭＳ Ｐゴシック" charset="0"/>
                <a:cs typeface="ＭＳ Ｐゴシック" charset="0"/>
              </a:rPr>
              <a:t>Ambiguity is pervasive</a:t>
            </a:r>
            <a:endParaRPr lang="en-US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7826" name="Content Placeholder 2"/>
          <p:cNvSpPr>
            <a:spLocks noGrp="1"/>
          </p:cNvSpPr>
          <p:nvPr>
            <p:ph idx="1"/>
          </p:nvPr>
        </p:nvSpPr>
        <p:spPr>
          <a:xfrm>
            <a:off x="1143000" y="2876550"/>
            <a:ext cx="3124200" cy="381000"/>
          </a:xfrm>
        </p:spPr>
        <p:txBody>
          <a:bodyPr/>
          <a:lstStyle/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</a:t>
            </a:r>
            <a:r>
              <a:rPr lang="en-US" sz="1600" dirty="0">
                <a:latin typeface="Lucida Sans" charset="0"/>
                <a:ea typeface="ＭＳ Ｐゴシック" charset="0"/>
                <a:cs typeface="ＭＳ Ｐゴシック" charset="0"/>
              </a:rPr>
              <a:t>raises interest </a:t>
            </a: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rates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563" y="1236133"/>
            <a:ext cx="36999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2"/>
            <a:r>
              <a:rPr lang="en-US" sz="1400" i="1" dirty="0" smtClean="0"/>
              <a:t>New York Times </a:t>
            </a:r>
            <a:r>
              <a:rPr lang="en-US" sz="1400" dirty="0" smtClean="0"/>
              <a:t>headline </a:t>
            </a:r>
            <a:r>
              <a:rPr lang="en-US" sz="1400" dirty="0"/>
              <a:t>(17 May 2000) 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5181600" y="2952750"/>
            <a:ext cx="2667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raises interest rates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048000" y="4756150"/>
            <a:ext cx="3124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4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685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2pPr>
            <a:lvl3pPr marL="1028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 sz="20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3pPr>
            <a:lvl4pPr marL="1371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4pPr>
            <a:lvl5pPr marL="17145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charset="0"/>
              <a:buChar char="•"/>
              <a:defRPr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5pPr>
            <a:lvl6pPr marL="21717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6pPr>
            <a:lvl7pPr marL="26289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7pPr>
            <a:lvl8pPr marL="30861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8pPr>
            <a:lvl9pPr marL="35433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CC0000"/>
              </a:buClr>
              <a:buFont typeface="Times" pitchFamily="-65" charset="0"/>
              <a:buChar char="•"/>
              <a:defRPr sz="1400">
                <a:solidFill>
                  <a:schemeClr val="tx1"/>
                </a:solidFill>
                <a:latin typeface="+mn-lt"/>
                <a:ea typeface="ＭＳ Ｐゴシック" pitchFamily="-65" charset="-128"/>
              </a:defRPr>
            </a:lvl9pPr>
          </a:lstStyle>
          <a:p>
            <a:pPr marL="0" indent="0">
              <a:buFont typeface="Times" charset="0"/>
              <a:buNone/>
            </a:pPr>
            <a:r>
              <a:rPr lang="en-US" sz="1600" dirty="0" smtClean="0">
                <a:latin typeface="Lucida Sans" charset="0"/>
                <a:ea typeface="ＭＳ Ｐゴシック" charset="0"/>
                <a:cs typeface="ＭＳ Ｐゴシック" charset="0"/>
              </a:rPr>
              <a:t>Fed raises interest rates 0.5%</a:t>
            </a:r>
            <a:endParaRPr lang="en-US" sz="2800" dirty="0">
              <a:latin typeface="Lucida Sans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10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In-video quizzes!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lectures will include a little quiz</a:t>
            </a:r>
          </a:p>
          <a:p>
            <a:pPr lvl="1"/>
            <a:r>
              <a:rPr lang="en-US" sz="2400" dirty="0" smtClean="0"/>
              <a:t>Just to check basic understanding</a:t>
            </a:r>
          </a:p>
          <a:p>
            <a:pPr lvl="1"/>
            <a:r>
              <a:rPr lang="en-US" sz="2400" dirty="0" smtClean="0"/>
              <a:t>Simple, multiple-choice.</a:t>
            </a:r>
          </a:p>
          <a:p>
            <a:pPr lvl="1"/>
            <a:r>
              <a:rPr lang="en-US" sz="2400" dirty="0" smtClean="0"/>
              <a:t>You can retake them if you get them wrong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35DC5-7E65-8247-99AB-4E984F8A921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86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NLP-jurafsky.potx</Template>
  <TotalTime>9178</TotalTime>
  <Words>821</Words>
  <Application>Microsoft Macintosh PowerPoint</Application>
  <PresentationFormat>On-screen Show (16:9)</PresentationFormat>
  <Paragraphs>172</Paragraphs>
  <Slides>14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NLP-jurafsky</vt:lpstr>
      <vt:lpstr>Introduction to NLP</vt:lpstr>
      <vt:lpstr>Question Answering: IBM’s Watson</vt:lpstr>
      <vt:lpstr>Information Extraction</vt:lpstr>
      <vt:lpstr>Information Extraction &amp; Sentiment Analysis</vt:lpstr>
      <vt:lpstr>Machine Translation</vt:lpstr>
      <vt:lpstr>Language Technology</vt:lpstr>
      <vt:lpstr>Ambiguity makes NLP hard: “Crash blossoms”</vt:lpstr>
      <vt:lpstr>Ambiguity is pervasive</vt:lpstr>
      <vt:lpstr>In-video quizzes!</vt:lpstr>
      <vt:lpstr>Why else is natural language understanding difficult?</vt:lpstr>
      <vt:lpstr>Making progress on this problem…</vt:lpstr>
      <vt:lpstr>This class</vt:lpstr>
      <vt:lpstr>Skills you’ll need</vt:lpstr>
      <vt:lpstr>Introduction to NLP</vt:lpstr>
    </vt:vector>
  </TitlesOfParts>
  <Company>Stanford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 Extraction</dc:title>
  <dc:creator>Christopher Manning</dc:creator>
  <cp:lastModifiedBy>Dan Jurafsky</cp:lastModifiedBy>
  <cp:revision>139</cp:revision>
  <cp:lastPrinted>2012-03-05T01:42:15Z</cp:lastPrinted>
  <dcterms:created xsi:type="dcterms:W3CDTF">2010-04-19T15:31:24Z</dcterms:created>
  <dcterms:modified xsi:type="dcterms:W3CDTF">2012-03-05T04:14:44Z</dcterms:modified>
</cp:coreProperties>
</file>